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0" d="100"/>
          <a:sy n="60" d="100"/>
        </p:scale>
        <p:origin x="10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12/4/2024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41D2AC3-6A0B-4169-B1EA-E3AE8B351BDD}"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D4B9363-8B87-41B7-9F8E-64519CBB8F34}"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AEF5746-5284-4951-9F37-7AE924EDBCB7}"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2398B29-7265-4A65-A2A4-6703C057B7C1}"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28FBA082-94DF-4C4B-A041-6624924AB0A8}"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27686C4-3AB5-4E0C-86CA-FB108C350AA9}"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F7F47CF-67C9-420C-80A5-E2069FF0C2DF}"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0C3BFE2-83B7-4B0A-B9D3-AB28331082B3}"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2EF78E3-FDA3-4D28-AAA2-0B81F349A39D}"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12/4/2024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rot="21420000">
            <a:off x="931377" y="2196910"/>
            <a:ext cx="9755187" cy="1231222"/>
          </a:xfrm>
        </p:spPr>
        <p:txBody>
          <a:bodyPr/>
          <a:lstStyle/>
          <a:p>
            <a:r>
              <a:rPr lang="tr-TR" dirty="0" smtClean="0"/>
              <a:t>ADANA OKUYOR PROJESİ</a:t>
            </a:r>
            <a:endParaRPr lang="tr-TR" dirty="0"/>
          </a:p>
        </p:txBody>
      </p:sp>
      <p:sp>
        <p:nvSpPr>
          <p:cNvPr id="3" name="Alt Başlık 2"/>
          <p:cNvSpPr>
            <a:spLocks noGrp="1"/>
          </p:cNvSpPr>
          <p:nvPr>
            <p:ph type="subTitle" idx="1"/>
          </p:nvPr>
        </p:nvSpPr>
        <p:spPr/>
        <p:txBody>
          <a:bodyPr/>
          <a:lstStyle/>
          <a:p>
            <a:r>
              <a:rPr lang="tr-TR" dirty="0" smtClean="0"/>
              <a:t>2024-2025</a:t>
            </a:r>
            <a:endParaRPr lang="tr-TR" dirty="0"/>
          </a:p>
        </p:txBody>
      </p:sp>
      <p:sp>
        <p:nvSpPr>
          <p:cNvPr id="4" name="Unvan 1"/>
          <p:cNvSpPr txBox="1">
            <a:spLocks/>
          </p:cNvSpPr>
          <p:nvPr/>
        </p:nvSpPr>
        <p:spPr>
          <a:xfrm rot="21420000">
            <a:off x="634598" y="841352"/>
            <a:ext cx="9755187" cy="1231222"/>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pPr algn="ctr"/>
            <a:r>
              <a:rPr lang="tr-TR" dirty="0" smtClean="0">
                <a:solidFill>
                  <a:schemeClr val="tx2">
                    <a:lumMod val="50000"/>
                  </a:schemeClr>
                </a:solidFill>
              </a:rPr>
              <a:t>BEŞOCAK İLKOKULU</a:t>
            </a:r>
            <a:endParaRPr lang="tr-TR" dirty="0">
              <a:solidFill>
                <a:schemeClr val="tx2">
                  <a:lumMod val="50000"/>
                </a:schemeClr>
              </a:solidFill>
            </a:endParaRPr>
          </a:p>
        </p:txBody>
      </p:sp>
    </p:spTree>
    <p:extLst>
      <p:ext uri="{BB962C8B-B14F-4D97-AF65-F5344CB8AC3E}">
        <p14:creationId xmlns:p14="http://schemas.microsoft.com/office/powerpoint/2010/main" val="172275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Projenin Gerekçesi</a:t>
            </a:r>
          </a:p>
        </p:txBody>
      </p:sp>
      <p:sp>
        <p:nvSpPr>
          <p:cNvPr id="3" name="İçerik Yer Tutucusu 2"/>
          <p:cNvSpPr>
            <a:spLocks noGrp="1"/>
          </p:cNvSpPr>
          <p:nvPr>
            <p:ph sz="quarter" idx="13"/>
          </p:nvPr>
        </p:nvSpPr>
        <p:spPr/>
        <p:txBody>
          <a:bodyPr/>
          <a:lstStyle/>
          <a:p>
            <a:r>
              <a:rPr lang="tr-TR" dirty="0"/>
              <a:t>Türkiye'de kitap okuma oranları, dünya ortalamasının altındadır. Birleşmiş Milletler Eğitim, Bilim ve Kültür Örgütü'nün (UNESCO) 2022 yılı verilerine göre, Türkiye, kitap okuma oranında 86. sırada yer alıyor. Türkiye'de 100 kişiden sadece 4 kişi kitap okuyor. Bu rakam, dünyanın en gelişmiş ülkelerinde 100 kişiden 10'unun kitap okuduğu gerçeğiyle karşılaştırıldığında oldukça düşüktür.</a:t>
            </a:r>
          </a:p>
          <a:p>
            <a:pPr marL="0" indent="0">
              <a:buNone/>
            </a:pPr>
            <a:endParaRPr lang="tr-TR" dirty="0"/>
          </a:p>
        </p:txBody>
      </p:sp>
    </p:spTree>
    <p:extLst>
      <p:ext uri="{BB962C8B-B14F-4D97-AF65-F5344CB8AC3E}">
        <p14:creationId xmlns:p14="http://schemas.microsoft.com/office/powerpoint/2010/main" val="162590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417096"/>
            <a:ext cx="10394707" cy="4957490"/>
          </a:xfrm>
        </p:spPr>
        <p:txBody>
          <a:bodyPr/>
          <a:lstStyle/>
          <a:p>
            <a:r>
              <a:rPr lang="tr-TR" dirty="0"/>
              <a:t>Ülkemizde okumaya yönelik bir kültürel mirasın olmaması, kitap okuma alışkanlığının yaygınlaşmasını engellemektedir. Hazırlanan proje çerçevesinde ilimizde bulunan okulların öğrenci, öğretmen, idareci ve tüm okul toplumunun 2024/2025 eğitim öğretim yılı boyunca kitap okuma saatlerinde aktif okuma yapmaları sağlanacaktır. Kültürel ve manevi dinamikleri açısından “oku” kavramına yabancı olmayan bir milletin kitaptan uzak yaşaması düşünülemez. Bu doğrultuda okuma faaliyetleri ile, öğrencilere kitap okuma alışkanlığı kazandırmak ve onların kişisel, sosyal ve akademik gelişimlerine katkıda bulunmak amaçlanmıştır.</a:t>
            </a:r>
          </a:p>
          <a:p>
            <a:pPr marL="0" indent="0">
              <a:buNone/>
            </a:pPr>
            <a:endParaRPr lang="tr-TR" dirty="0"/>
          </a:p>
        </p:txBody>
      </p:sp>
    </p:spTree>
    <p:extLst>
      <p:ext uri="{BB962C8B-B14F-4D97-AF65-F5344CB8AC3E}">
        <p14:creationId xmlns:p14="http://schemas.microsoft.com/office/powerpoint/2010/main" val="100248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Kitap okumak, öğrencilerin</a:t>
            </a:r>
            <a:r>
              <a:rPr lang="tr-TR" dirty="0" smtClean="0"/>
              <a:t>:</a:t>
            </a:r>
            <a:endParaRPr lang="tr-TR" dirty="0"/>
          </a:p>
        </p:txBody>
      </p:sp>
      <p:sp>
        <p:nvSpPr>
          <p:cNvPr id="3" name="İçerik Yer Tutucusu 2"/>
          <p:cNvSpPr>
            <a:spLocks noGrp="1"/>
          </p:cNvSpPr>
          <p:nvPr>
            <p:ph sz="quarter" idx="13"/>
          </p:nvPr>
        </p:nvSpPr>
        <p:spPr/>
        <p:txBody>
          <a:bodyPr>
            <a:normAutofit lnSpcReduction="10000"/>
          </a:bodyPr>
          <a:lstStyle/>
          <a:p>
            <a:pPr lvl="0"/>
            <a:r>
              <a:rPr lang="tr-TR" dirty="0"/>
              <a:t>Okuma becerilerini geliştirmelerine yardımcı olur.</a:t>
            </a:r>
          </a:p>
          <a:p>
            <a:pPr lvl="0"/>
            <a:r>
              <a:rPr lang="tr-TR" dirty="0"/>
              <a:t>Kelime hazinelerini genişletmelerine yardımcı olur.</a:t>
            </a:r>
          </a:p>
          <a:p>
            <a:pPr lvl="0"/>
            <a:r>
              <a:rPr lang="tr-TR" dirty="0"/>
              <a:t>Anlama ve yorumlama yeteneklerini geliştirmelerine yardımcı olur.</a:t>
            </a:r>
          </a:p>
          <a:p>
            <a:pPr lvl="0"/>
            <a:r>
              <a:rPr lang="tr-TR" dirty="0"/>
              <a:t>Düşünme becerilerini geliştirmelerine yardımcı olur.</a:t>
            </a:r>
          </a:p>
          <a:p>
            <a:pPr lvl="0"/>
            <a:r>
              <a:rPr lang="tr-TR" dirty="0"/>
              <a:t>Hayal güçlerini ve yaratıcılıklarını geliştirmelerine yardımcı olur.</a:t>
            </a:r>
          </a:p>
          <a:p>
            <a:pPr lvl="0"/>
            <a:r>
              <a:rPr lang="tr-TR" dirty="0"/>
              <a:t>Eleştirel düşünme becerilerini geliştirmelerine yardımcı olur.</a:t>
            </a:r>
          </a:p>
          <a:p>
            <a:pPr lvl="0"/>
            <a:r>
              <a:rPr lang="tr-TR" dirty="0"/>
              <a:t>Sosyal ve duygusal gelişimlerine katkıda bulunur</a:t>
            </a:r>
            <a:r>
              <a:rPr lang="tr-TR" dirty="0" smtClean="0"/>
              <a:t>.</a:t>
            </a:r>
            <a:endParaRPr lang="tr-TR" dirty="0"/>
          </a:p>
        </p:txBody>
      </p:sp>
    </p:spTree>
    <p:extLst>
      <p:ext uri="{BB962C8B-B14F-4D97-AF65-F5344CB8AC3E}">
        <p14:creationId xmlns:p14="http://schemas.microsoft.com/office/powerpoint/2010/main" val="102233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240632"/>
            <a:ext cx="10394707" cy="5133953"/>
          </a:xfrm>
        </p:spPr>
        <p:txBody>
          <a:bodyPr/>
          <a:lstStyle/>
          <a:p>
            <a:r>
              <a:rPr lang="tr-TR" dirty="0"/>
              <a:t>Kitap okuma projesi, öğrencilerin bu beceri ve yeteneklerini geliştirmelerine, öğrencilerin kitap okumayı bir yaşam tarzı haline getirmelerine yardımcı olacaktır. Kitap okuma alışkanlığı, öğrencilerin akademik, kişisel ve profesyonel yaşamlarında başarıya ulaşmalarına yardımcı olacak önemli bir beceridir</a:t>
            </a:r>
            <a:r>
              <a:rPr lang="tr-TR" dirty="0" smtClean="0"/>
              <a:t>.</a:t>
            </a:r>
            <a:endParaRPr lang="tr-TR" dirty="0"/>
          </a:p>
        </p:txBody>
      </p:sp>
    </p:spTree>
    <p:extLst>
      <p:ext uri="{BB962C8B-B14F-4D97-AF65-F5344CB8AC3E}">
        <p14:creationId xmlns:p14="http://schemas.microsoft.com/office/powerpoint/2010/main" val="24136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Projenin Amaç ve </a:t>
            </a:r>
            <a:r>
              <a:rPr lang="tr-TR" b="1" dirty="0" smtClean="0"/>
              <a:t>Hedefleri</a:t>
            </a:r>
            <a:endParaRPr lang="tr-TR" dirty="0"/>
          </a:p>
        </p:txBody>
      </p:sp>
      <p:sp>
        <p:nvSpPr>
          <p:cNvPr id="3" name="İçerik Yer Tutucusu 2"/>
          <p:cNvSpPr>
            <a:spLocks noGrp="1"/>
          </p:cNvSpPr>
          <p:nvPr>
            <p:ph sz="quarter" idx="13"/>
          </p:nvPr>
        </p:nvSpPr>
        <p:spPr/>
        <p:txBody>
          <a:bodyPr>
            <a:normAutofit fontScale="85000" lnSpcReduction="10000"/>
          </a:bodyPr>
          <a:lstStyle/>
          <a:p>
            <a:r>
              <a:rPr lang="tr-TR" dirty="0"/>
              <a:t>Öğrencilere düzenli kitap okuma alışkanlığının kazandırılması amacıyla her gün bir ders saati süresince kitap okuma faaliyeti uygulanarak, 1 yıl içerisinde;</a:t>
            </a:r>
          </a:p>
          <a:p>
            <a:r>
              <a:rPr lang="tr-TR" dirty="0"/>
              <a:t> </a:t>
            </a:r>
          </a:p>
          <a:p>
            <a:pPr lvl="0"/>
            <a:r>
              <a:rPr lang="tr-TR" dirty="0"/>
              <a:t>Türkçeyi doğru, güzel ve etkili kullanılma becerilerinin artırılması,</a:t>
            </a:r>
          </a:p>
          <a:p>
            <a:pPr lvl="0"/>
            <a:r>
              <a:rPr lang="tr-TR" dirty="0"/>
              <a:t>Kitaplarla barışık bir sosyal yaşam kültürü oluşturulması,</a:t>
            </a:r>
          </a:p>
          <a:p>
            <a:pPr lvl="0"/>
            <a:r>
              <a:rPr lang="tr-TR" dirty="0"/>
              <a:t>Araştıran, okuyan, sorgulayan, sağlıklı analiz yapabilen, engin dünya görüşüne sahip, milli-manevi değerlerle donanmış, aklın ve bilimin aydınlığında hareket edebilen bireyler yetiştirilmesi,</a:t>
            </a:r>
          </a:p>
          <a:p>
            <a:pPr lvl="0"/>
            <a:r>
              <a:rPr lang="tr-TR" dirty="0"/>
              <a:t>Her öğrencinin yılda en az 10 kitap okumasının sağlanması hedeflenmektedir</a:t>
            </a:r>
            <a:r>
              <a:rPr lang="tr-TR" dirty="0" smtClean="0"/>
              <a:t>.</a:t>
            </a:r>
            <a:endParaRPr lang="tr-TR" dirty="0"/>
          </a:p>
        </p:txBody>
      </p:sp>
    </p:spTree>
    <p:extLst>
      <p:ext uri="{BB962C8B-B14F-4D97-AF65-F5344CB8AC3E}">
        <p14:creationId xmlns:p14="http://schemas.microsoft.com/office/powerpoint/2010/main" val="226817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Projenin Hedef </a:t>
            </a:r>
            <a:r>
              <a:rPr lang="tr-TR" b="1" dirty="0" smtClean="0"/>
              <a:t>Kitlesi</a:t>
            </a:r>
            <a:endParaRPr lang="tr-TR" dirty="0"/>
          </a:p>
        </p:txBody>
      </p:sp>
      <p:sp>
        <p:nvSpPr>
          <p:cNvPr id="3" name="İçerik Yer Tutucusu 2"/>
          <p:cNvSpPr>
            <a:spLocks noGrp="1"/>
          </p:cNvSpPr>
          <p:nvPr>
            <p:ph sz="quarter" idx="13"/>
          </p:nvPr>
        </p:nvSpPr>
        <p:spPr/>
        <p:txBody>
          <a:bodyPr/>
          <a:lstStyle/>
          <a:p>
            <a:pPr lvl="0"/>
            <a:r>
              <a:rPr lang="tr-TR" dirty="0"/>
              <a:t>Adana ilindeki tüm ilkokul, ortaokul ve lise öğrencileri</a:t>
            </a:r>
          </a:p>
          <a:p>
            <a:pPr lvl="0"/>
            <a:r>
              <a:rPr lang="tr-TR" dirty="0"/>
              <a:t>Bu okullardaki yönetici ve öğretmenler</a:t>
            </a:r>
          </a:p>
          <a:p>
            <a:pPr lvl="0"/>
            <a:r>
              <a:rPr lang="tr-TR" dirty="0"/>
              <a:t>Öğrenci </a:t>
            </a:r>
            <a:r>
              <a:rPr lang="tr-TR" dirty="0" smtClean="0"/>
              <a:t>velileri</a:t>
            </a:r>
            <a:endParaRPr lang="tr-TR" dirty="0"/>
          </a:p>
        </p:txBody>
      </p:sp>
    </p:spTree>
    <p:extLst>
      <p:ext uri="{BB962C8B-B14F-4D97-AF65-F5344CB8AC3E}">
        <p14:creationId xmlns:p14="http://schemas.microsoft.com/office/powerpoint/2010/main" val="3054572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2</TotalTime>
  <Words>350</Words>
  <Application>Microsoft Office PowerPoint</Application>
  <PresentationFormat>Geniş ekran</PresentationFormat>
  <Paragraphs>26</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Impact</vt:lpstr>
      <vt:lpstr>Ana Olay</vt:lpstr>
      <vt:lpstr>ADANA OKUYOR PROJESİ</vt:lpstr>
      <vt:lpstr>Projenin Gerekçesi</vt:lpstr>
      <vt:lpstr>PowerPoint Sunusu</vt:lpstr>
      <vt:lpstr>Kitap okumak, öğrencilerin:</vt:lpstr>
      <vt:lpstr>PowerPoint Sunusu</vt:lpstr>
      <vt:lpstr>Projenin Amaç ve Hedefleri</vt:lpstr>
      <vt:lpstr>Projenin Hedef Kitlesi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ADANA OKUYOR PROJESİ</dc:title>
  <dc:creator>kerim</dc:creator>
  <cp:lastModifiedBy>kerim</cp:lastModifiedBy>
  <cp:revision>1</cp:revision>
  <dcterms:created xsi:type="dcterms:W3CDTF">2024-12-04T09:37:50Z</dcterms:created>
  <dcterms:modified xsi:type="dcterms:W3CDTF">2024-12-04T09:41:44Z</dcterms:modified>
</cp:coreProperties>
</file>